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61" r:id="rId10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D16B-5132-0846-A737-F8114A075129}" type="datetimeFigureOut">
              <a:rPr lang="nl-NL" smtClean="0"/>
              <a:t>24-5-2019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9C10-6BD3-BC49-8CD9-F09824EE8B6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ranciscancall4peace.org/" TargetMode="External"/><Relationship Id="rId2" Type="http://schemas.openxmlformats.org/officeDocument/2006/relationships/hyperlink" Target="https://www.kuleuven.be/thomas/page/franciscus-en-de-sulta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29DE7B6-DC7C-4BA1-B406-EDDA0C0A3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722" y="-2"/>
            <a:ext cx="5653278" cy="6858002"/>
          </a:xfrm>
          <a:prstGeom prst="rect">
            <a:avLst/>
          </a:prstGeom>
          <a:solidFill>
            <a:srgbClr val="3A5F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892215" y="1306071"/>
            <a:ext cx="4108784" cy="2663407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nl-NL" sz="4300">
                <a:solidFill>
                  <a:srgbClr val="FFFFFF"/>
                </a:solidFill>
              </a:rPr>
              <a:t>De grote thema’s in het licht van de franciscaanse spiritualiteit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3892215" y="4106004"/>
            <a:ext cx="4108785" cy="1860883"/>
          </a:xfrm>
        </p:spPr>
        <p:txBody>
          <a:bodyPr>
            <a:normAutofit/>
          </a:bodyPr>
          <a:lstStyle/>
          <a:p>
            <a:pPr algn="l"/>
            <a:r>
              <a:rPr lang="nl-NL">
                <a:solidFill>
                  <a:srgbClr val="FFFFFF"/>
                </a:solidFill>
              </a:rPr>
              <a:t>w.m.speelman@uvt.nl</a:t>
            </a:r>
          </a:p>
        </p:txBody>
      </p:sp>
      <p:pic>
        <p:nvPicPr>
          <p:cNvPr id="5" name="Afbeelding 4" descr="FSC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64" y="2560749"/>
            <a:ext cx="2662728" cy="15452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Franciscus van Assisi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Verlangt te leven volgens de volmaaktheid van het evangelie</a:t>
            </a:r>
          </a:p>
          <a:p>
            <a:r>
              <a:rPr lang="nl-NL" sz="2100" dirty="0"/>
              <a:t>Eeuwigheidsleven (</a:t>
            </a:r>
            <a:r>
              <a:rPr lang="nl-NL" sz="2100" i="1" dirty="0" err="1"/>
              <a:t>chayye</a:t>
            </a:r>
            <a:r>
              <a:rPr lang="nl-NL" sz="2100" i="1" dirty="0"/>
              <a:t> ‘</a:t>
            </a:r>
            <a:r>
              <a:rPr lang="nl-NL" sz="2100" i="1" dirty="0" err="1"/>
              <a:t>olam</a:t>
            </a:r>
            <a:r>
              <a:rPr lang="nl-NL" sz="2100" i="1" dirty="0"/>
              <a:t>, </a:t>
            </a:r>
            <a:r>
              <a:rPr lang="nl-NL" sz="2100" i="1" dirty="0" err="1"/>
              <a:t>zoe</a:t>
            </a:r>
            <a:r>
              <a:rPr lang="nl-NL" sz="2100" i="1" dirty="0"/>
              <a:t> </a:t>
            </a:r>
            <a:r>
              <a:rPr lang="nl-NL" sz="2100" i="1" dirty="0" err="1"/>
              <a:t>ainonios</a:t>
            </a:r>
            <a:r>
              <a:rPr lang="nl-NL" sz="2100" dirty="0"/>
              <a:t>)</a:t>
            </a:r>
          </a:p>
          <a:p>
            <a:r>
              <a:rPr lang="nl-NL" sz="2100" dirty="0"/>
              <a:t>Volgt de voetstappen van Christus</a:t>
            </a:r>
          </a:p>
          <a:p>
            <a:r>
              <a:rPr lang="nl-NL" sz="2100" dirty="0"/>
              <a:t>Ontvangt: nederigheid &amp; broederschap &amp; lofzang &amp; vrede</a:t>
            </a:r>
          </a:p>
          <a:p>
            <a:r>
              <a:rPr lang="nl-NL" sz="2100" dirty="0"/>
              <a:t>Geeft terug wat hij ontvangen heeft, met name de lofzang: </a:t>
            </a:r>
            <a:r>
              <a:rPr lang="nl-NL" sz="2100" i="1" dirty="0" err="1"/>
              <a:t>laudato</a:t>
            </a:r>
            <a:r>
              <a:rPr lang="nl-NL" sz="2100" i="1" dirty="0"/>
              <a:t> </a:t>
            </a:r>
            <a:r>
              <a:rPr lang="nl-NL" sz="2100" i="1" dirty="0" err="1"/>
              <a:t>sie</a:t>
            </a:r>
            <a:r>
              <a:rPr lang="nl-NL" sz="2100" i="1" dirty="0"/>
              <a:t>, mi </a:t>
            </a:r>
            <a:r>
              <a:rPr lang="nl-NL" sz="2100" i="1" dirty="0" err="1"/>
              <a:t>signore</a:t>
            </a:r>
            <a:r>
              <a:rPr lang="nl-NL" sz="2100" i="1" dirty="0"/>
              <a:t>, </a:t>
            </a:r>
            <a:r>
              <a:rPr lang="nl-NL" sz="2100" i="1" dirty="0" err="1"/>
              <a:t>cun</a:t>
            </a:r>
            <a:r>
              <a:rPr lang="nl-NL" sz="2100" i="1" dirty="0"/>
              <a:t> </a:t>
            </a:r>
            <a:r>
              <a:rPr lang="nl-NL" sz="2100" i="1" dirty="0" err="1"/>
              <a:t>tucte</a:t>
            </a:r>
            <a:r>
              <a:rPr lang="nl-NL" sz="2100" i="1" dirty="0"/>
              <a:t> </a:t>
            </a:r>
            <a:r>
              <a:rPr lang="nl-NL" sz="2100" i="1" dirty="0" err="1"/>
              <a:t>le</a:t>
            </a:r>
            <a:r>
              <a:rPr lang="nl-NL" sz="2100" i="1" dirty="0"/>
              <a:t> </a:t>
            </a:r>
            <a:r>
              <a:rPr lang="nl-NL" sz="2100" i="1" dirty="0" err="1"/>
              <a:t>tue</a:t>
            </a:r>
            <a:r>
              <a:rPr lang="nl-NL" sz="2100" i="1" dirty="0"/>
              <a:t> </a:t>
            </a:r>
            <a:r>
              <a:rPr lang="nl-NL" sz="2100" i="1" dirty="0" err="1"/>
              <a:t>creature</a:t>
            </a:r>
            <a:endParaRPr lang="nl-NL" sz="21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De grote thema’s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De aarde – wordt onleefbaar</a:t>
            </a:r>
          </a:p>
          <a:p>
            <a:r>
              <a:rPr lang="nl-NL" sz="2100" dirty="0"/>
              <a:t>Armoede –  is ons </a:t>
            </a:r>
            <a:r>
              <a:rPr lang="nl-NL" sz="2100" dirty="0" err="1"/>
              <a:t>af-val</a:t>
            </a:r>
            <a:endParaRPr lang="nl-NL" sz="2100" dirty="0"/>
          </a:p>
          <a:p>
            <a:r>
              <a:rPr lang="nl-NL" sz="2100" dirty="0"/>
              <a:t>Vrede – meer dan conflictbeheersing</a:t>
            </a:r>
          </a:p>
          <a:p>
            <a:r>
              <a:rPr lang="nl-NL" sz="2100" dirty="0"/>
              <a:t>Burgerschap – met elkaar omgaan</a:t>
            </a:r>
          </a:p>
          <a:p>
            <a:r>
              <a:rPr lang="nl-NL" sz="2100" dirty="0"/>
              <a:t>Zorg – meer dan een artikel of product</a:t>
            </a:r>
          </a:p>
          <a:p>
            <a:r>
              <a:rPr lang="nl-NL" sz="2100" dirty="0"/>
              <a:t>Problemen en oplossingen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771BAED-F217-4082-B191-B48F66139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1"/>
                </a:solidFill>
              </a:rPr>
              <a:t>Paus Franciscus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1848D1-16CE-4B3D-984D-9350A1B6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“Ik droom van een arme kerk voor de armen”</a:t>
            </a:r>
          </a:p>
          <a:p>
            <a:r>
              <a:rPr lang="nl-NL" sz="2100" dirty="0"/>
              <a:t>een man van het gebaar</a:t>
            </a:r>
          </a:p>
          <a:p>
            <a:r>
              <a:rPr lang="nl-NL" sz="2100" dirty="0"/>
              <a:t>die daarmee de mensen hun eigen verantwoordelijkheid teruggeeft</a:t>
            </a:r>
          </a:p>
          <a:p>
            <a:r>
              <a:rPr lang="nl-NL" sz="2100" dirty="0"/>
              <a:t>en luistert:</a:t>
            </a:r>
          </a:p>
          <a:p>
            <a:r>
              <a:rPr lang="nl-NL" sz="2100" i="1" dirty="0" err="1"/>
              <a:t>Laudato</a:t>
            </a:r>
            <a:r>
              <a:rPr lang="nl-NL" sz="2100" i="1" dirty="0"/>
              <a:t> si’</a:t>
            </a:r>
            <a:r>
              <a:rPr lang="nl-NL" sz="2100" dirty="0"/>
              <a:t> – lofzang en oproep tot een ecologische bekering</a:t>
            </a:r>
          </a:p>
          <a:p>
            <a:endParaRPr lang="nl-NL" sz="2100" dirty="0"/>
          </a:p>
        </p:txBody>
      </p:sp>
    </p:spTree>
    <p:extLst>
      <p:ext uri="{BB962C8B-B14F-4D97-AF65-F5344CB8AC3E}">
        <p14:creationId xmlns:p14="http://schemas.microsoft.com/office/powerpoint/2010/main" val="291873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 sz="3700" dirty="0">
                <a:solidFill>
                  <a:schemeClr val="accent1"/>
                </a:solidFill>
              </a:rPr>
              <a:t>Encycliek</a:t>
            </a:r>
            <a:br>
              <a:rPr lang="nl-NL" sz="3700" i="1" dirty="0">
                <a:solidFill>
                  <a:schemeClr val="accent1"/>
                </a:solidFill>
              </a:rPr>
            </a:br>
            <a:r>
              <a:rPr lang="nl-NL" sz="3700" i="1" dirty="0" err="1">
                <a:solidFill>
                  <a:schemeClr val="accent1"/>
                </a:solidFill>
              </a:rPr>
              <a:t>Laudato</a:t>
            </a:r>
            <a:r>
              <a:rPr lang="nl-NL" sz="3700" i="1" dirty="0">
                <a:solidFill>
                  <a:schemeClr val="accent1"/>
                </a:solidFill>
              </a:rPr>
              <a:t> si’</a:t>
            </a:r>
            <a:endParaRPr lang="nl-NL" sz="37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Iedereen moet beseffen deel uit te maken van één alles omringende en doordringende natuur (LS 2) </a:t>
            </a:r>
            <a:r>
              <a:rPr lang="nl-NL" sz="2100" i="1" dirty="0"/>
              <a:t>- vrede</a:t>
            </a:r>
          </a:p>
          <a:p>
            <a:r>
              <a:rPr lang="nl-NL" sz="2100" dirty="0"/>
              <a:t>Een ecologische zonde roept om een ecologische bekering (LS 5) </a:t>
            </a:r>
            <a:r>
              <a:rPr lang="nl-NL" sz="2100" i="1" dirty="0"/>
              <a:t>- nederigheid</a:t>
            </a:r>
          </a:p>
          <a:p>
            <a:r>
              <a:rPr lang="nl-NL" sz="2100" dirty="0"/>
              <a:t>Het gaat niet alleen katholieken aan, maar alle mensen </a:t>
            </a:r>
            <a:r>
              <a:rPr lang="nl-NL" sz="2100" i="1" dirty="0"/>
              <a:t>- broederschap</a:t>
            </a:r>
          </a:p>
          <a:p>
            <a:r>
              <a:rPr lang="nl-NL" sz="2100" dirty="0"/>
              <a:t>“Meer dan een probleem dat moet worden opgelost, is de wereld een mysterie dat ons blij en eerbiedig maakt” (LS 12) </a:t>
            </a:r>
            <a:r>
              <a:rPr lang="nl-NL" sz="2100" i="1" dirty="0"/>
              <a:t>- lofzang</a:t>
            </a:r>
            <a:r>
              <a:rPr lang="nl-NL" sz="21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Nog eens de thema’s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Aarde – nu eens als schepping</a:t>
            </a:r>
          </a:p>
          <a:p>
            <a:r>
              <a:rPr lang="nl-NL" sz="2100" dirty="0"/>
              <a:t>Armoede – nu eens als mysterie</a:t>
            </a:r>
          </a:p>
          <a:p>
            <a:r>
              <a:rPr lang="nl-NL" sz="2100" dirty="0"/>
              <a:t>Vrede – nu eens als ontmoeting</a:t>
            </a:r>
          </a:p>
          <a:p>
            <a:r>
              <a:rPr lang="nl-NL" sz="2100" dirty="0"/>
              <a:t>Gemeenschap – nu eens als gave</a:t>
            </a:r>
          </a:p>
          <a:p>
            <a:r>
              <a:rPr lang="nl-NL" sz="2100" dirty="0"/>
              <a:t>Zorg – nu eens als gedrag</a:t>
            </a:r>
          </a:p>
          <a:p>
            <a:pPr>
              <a:buNone/>
            </a:pPr>
            <a:endParaRPr lang="nl-NL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Het mysterie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roept aanwezigheid op</a:t>
            </a:r>
          </a:p>
          <a:p>
            <a:r>
              <a:rPr lang="nl-NL" sz="2100" dirty="0"/>
              <a:t>maakt blij</a:t>
            </a:r>
          </a:p>
          <a:p>
            <a:r>
              <a:rPr lang="nl-NL" sz="2100" dirty="0"/>
              <a:t>is wederzijds</a:t>
            </a:r>
          </a:p>
          <a:p>
            <a:r>
              <a:rPr lang="nl-NL" sz="2100" dirty="0"/>
              <a:t>maakt eerbiedig</a:t>
            </a:r>
          </a:p>
          <a:p>
            <a:r>
              <a:rPr lang="nl-NL" sz="2100" dirty="0"/>
              <a:t>begroet de vraag</a:t>
            </a:r>
          </a:p>
          <a:p>
            <a:r>
              <a:rPr lang="nl-NL" sz="2100" dirty="0"/>
              <a:t>zegent de ander</a:t>
            </a:r>
          </a:p>
          <a:p>
            <a:endParaRPr lang="nl-NL" sz="2100" dirty="0"/>
          </a:p>
          <a:p>
            <a:endParaRPr lang="nl-NL" sz="2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EF03F3-37C8-4757-9357-61EA2483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1"/>
                </a:solidFill>
              </a:rPr>
              <a:t>Onderwijsmodules over de thema’s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5BCC2D-A214-4CB4-91F0-852797E76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 dirty="0"/>
              <a:t>Gezamenlijk ontwikkelen met studenten, docenten en deskundigen op het betreffende thema</a:t>
            </a:r>
          </a:p>
          <a:p>
            <a:r>
              <a:rPr lang="nl-NL" sz="2100" dirty="0"/>
              <a:t>Het probleem onderscheiden van het mysterie </a:t>
            </a:r>
          </a:p>
          <a:p>
            <a:r>
              <a:rPr lang="nl-NL" sz="2100" dirty="0"/>
              <a:t>Het belang van de gedeelde waarde</a:t>
            </a:r>
          </a:p>
          <a:p>
            <a:r>
              <a:rPr lang="nl-NL" sz="2100" dirty="0"/>
              <a:t>De kracht van de ontmoeting</a:t>
            </a:r>
          </a:p>
          <a:p>
            <a:r>
              <a:rPr lang="nl-NL" sz="2100" dirty="0"/>
              <a:t>De fenomenologie van de gave</a:t>
            </a:r>
          </a:p>
          <a:p>
            <a:r>
              <a:rPr lang="nl-NL" sz="2100" dirty="0"/>
              <a:t>Proefondervindelijk leren</a:t>
            </a:r>
          </a:p>
          <a:p>
            <a:r>
              <a:rPr lang="nl-NL" sz="2100" dirty="0"/>
              <a:t>Wek de vraag naar eeuwigheidsleven</a:t>
            </a:r>
          </a:p>
          <a:p>
            <a:endParaRPr lang="nl-NL" sz="2100" dirty="0"/>
          </a:p>
        </p:txBody>
      </p:sp>
    </p:spTree>
    <p:extLst>
      <p:ext uri="{BB962C8B-B14F-4D97-AF65-F5344CB8AC3E}">
        <p14:creationId xmlns:p14="http://schemas.microsoft.com/office/powerpoint/2010/main" val="336603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nl-NL" sz="3400">
                <a:solidFill>
                  <a:schemeClr val="accent1"/>
                </a:solidFill>
              </a:rPr>
              <a:t>Twee Vlaams-franciscaanse initiatieven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nl-NL" sz="2100">
                <a:hlinkClick r:id="rId2"/>
              </a:rPr>
              <a:t>https://www.kuleuven.be/thomas/page/franciscus-en-de-sultan/</a:t>
            </a:r>
            <a:endParaRPr lang="nl-NL" sz="2100"/>
          </a:p>
          <a:p>
            <a:r>
              <a:rPr lang="nl-NL" sz="2100">
                <a:hlinkClick r:id="rId3"/>
              </a:rPr>
              <a:t>http://franciscancall4peace.org/</a:t>
            </a:r>
            <a:endParaRPr lang="nl-NL" sz="2100"/>
          </a:p>
          <a:p>
            <a:endParaRPr lang="nl-NL"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345</Words>
  <Application>Microsoft Office PowerPoint</Application>
  <PresentationFormat>Diavoorstelling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De grote thema’s in het licht van de franciscaanse spiritualiteit</vt:lpstr>
      <vt:lpstr>Franciscus van Assisi</vt:lpstr>
      <vt:lpstr>De grote thema’s</vt:lpstr>
      <vt:lpstr>Paus Franciscus</vt:lpstr>
      <vt:lpstr>Encycliek Laudato si’</vt:lpstr>
      <vt:lpstr>Nog eens de thema’s</vt:lpstr>
      <vt:lpstr>Het mysterie</vt:lpstr>
      <vt:lpstr>Onderwijsmodules over de thema’s</vt:lpstr>
      <vt:lpstr>Twee Vlaams-franciscaanse initiatieven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grote thema’s in het licht van de franciscaanse spiritualiteit</dc:title>
  <dc:creator>Willem Marie Speelman</dc:creator>
  <cp:lastModifiedBy>Frankemölle, J.P.K.W.</cp:lastModifiedBy>
  <cp:revision>3</cp:revision>
  <dcterms:created xsi:type="dcterms:W3CDTF">2019-05-22T07:21:29Z</dcterms:created>
  <dcterms:modified xsi:type="dcterms:W3CDTF">2019-05-24T06:10:34Z</dcterms:modified>
</cp:coreProperties>
</file>