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1"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96E87-F657-4C6D-B10C-B73C1D62E6FE}" v="112" dt="2018-09-19T07:53:51.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615D190-D1FB-4FBC-9A66-6967FC274E6E}" type="datetimeFigureOut">
              <a:rPr lang="nl-NL" smtClean="0"/>
              <a:t>21-9-2018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274671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615D190-D1FB-4FBC-9A66-6967FC274E6E}" type="datetimeFigureOut">
              <a:rPr lang="nl-NL" smtClean="0"/>
              <a:t>21-9-2018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293426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615D190-D1FB-4FBC-9A66-6967FC274E6E}" type="datetimeFigureOut">
              <a:rPr lang="nl-NL" smtClean="0"/>
              <a:t>21-9-2018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119B83-330E-411E-BC40-B27FD1C36A27}"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4575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615D190-D1FB-4FBC-9A66-6967FC274E6E}" type="datetimeFigureOut">
              <a:rPr lang="nl-NL" smtClean="0"/>
              <a:t>21-9-2018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4039728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615D190-D1FB-4FBC-9A66-6967FC274E6E}" type="datetimeFigureOut">
              <a:rPr lang="nl-NL" smtClean="0"/>
              <a:t>21-9-2018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119B83-330E-411E-BC40-B27FD1C36A27}"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84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615D190-D1FB-4FBC-9A66-6967FC274E6E}" type="datetimeFigureOut">
              <a:rPr lang="nl-NL" smtClean="0"/>
              <a:t>21-9-2018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3721855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615D190-D1FB-4FBC-9A66-6967FC274E6E}" type="datetimeFigureOut">
              <a:rPr lang="nl-NL" smtClean="0"/>
              <a:t>21-9-2018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1452417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615D190-D1FB-4FBC-9A66-6967FC274E6E}" type="datetimeFigureOut">
              <a:rPr lang="nl-NL" smtClean="0"/>
              <a:t>21-9-2018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269466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615D190-D1FB-4FBC-9A66-6967FC274E6E}" type="datetimeFigureOut">
              <a:rPr lang="nl-NL" smtClean="0"/>
              <a:t>21-9-2018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268853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615D190-D1FB-4FBC-9A66-6967FC274E6E}" type="datetimeFigureOut">
              <a:rPr lang="nl-NL" smtClean="0"/>
              <a:t>21-9-2018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277723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615D190-D1FB-4FBC-9A66-6967FC274E6E}" type="datetimeFigureOut">
              <a:rPr lang="nl-NL" smtClean="0"/>
              <a:t>21-9-2018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308325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615D190-D1FB-4FBC-9A66-6967FC274E6E}" type="datetimeFigureOut">
              <a:rPr lang="nl-NL" smtClean="0"/>
              <a:t>21-9-2018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312120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615D190-D1FB-4FBC-9A66-6967FC274E6E}" type="datetimeFigureOut">
              <a:rPr lang="nl-NL" smtClean="0"/>
              <a:t>21-9-2018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258514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5D190-D1FB-4FBC-9A66-6967FC274E6E}" type="datetimeFigureOut">
              <a:rPr lang="nl-NL" smtClean="0"/>
              <a:t>21-9-2018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311888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D615D190-D1FB-4FBC-9A66-6967FC274E6E}" type="datetimeFigureOut">
              <a:rPr lang="nl-NL" smtClean="0"/>
              <a:t>21-9-2018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18721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615D190-D1FB-4FBC-9A66-6967FC274E6E}" type="datetimeFigureOut">
              <a:rPr lang="nl-NL" smtClean="0"/>
              <a:t>21-9-2018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F119B83-330E-411E-BC40-B27FD1C36A27}" type="slidenum">
              <a:rPr lang="nl-NL" smtClean="0"/>
              <a:t>‹nr.›</a:t>
            </a:fld>
            <a:endParaRPr lang="nl-NL"/>
          </a:p>
        </p:txBody>
      </p:sp>
    </p:spTree>
    <p:extLst>
      <p:ext uri="{BB962C8B-B14F-4D97-AF65-F5344CB8AC3E}">
        <p14:creationId xmlns:p14="http://schemas.microsoft.com/office/powerpoint/2010/main" val="36585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15D190-D1FB-4FBC-9A66-6967FC274E6E}" type="datetimeFigureOut">
              <a:rPr lang="nl-NL" smtClean="0"/>
              <a:t>21-9-2018</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F119B83-330E-411E-BC40-B27FD1C36A27}" type="slidenum">
              <a:rPr lang="nl-NL" smtClean="0"/>
              <a:t>‹nr.›</a:t>
            </a:fld>
            <a:endParaRPr lang="nl-NL"/>
          </a:p>
        </p:txBody>
      </p:sp>
    </p:spTree>
    <p:extLst>
      <p:ext uri="{BB962C8B-B14F-4D97-AF65-F5344CB8AC3E}">
        <p14:creationId xmlns:p14="http://schemas.microsoft.com/office/powerpoint/2010/main" val="1534095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nl/url?sa=i&amp;rct=j&amp;q=&amp;esrc=s&amp;source=images&amp;cd=&amp;cad=rja&amp;uact=8&amp;ved=2ahUKEwjV9_-9msTdAhUGGewKHW3fBr4QjRx6BAgBEAU&amp;url=https://eeuwigestad.wordpress.com/&amp;psig=AOvVaw1ddnrt3NVk3khUfD9M6w46&amp;ust=1537348202113337"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www.google.nl/url?sa=i&amp;rct=j&amp;q=&amp;esrc=s&amp;source=images&amp;cd=&amp;cad=rja&amp;uact=8&amp;ved=2ahUKEwjo8OadmsTdAhUwM-wKHSMTBYYQjRx6BAgBEAU&amp;url=https://www.youchooz.nl/choozguides/fontys-hogeschool-theologie-levensbeschouwing/1433&amp;psig=AOvVaw12SvRQ9x_2ffRV8RsSOtYJ&amp;ust=153734813133580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7BA21-6C44-4FC1-AB21-454AB8963344}"/>
              </a:ext>
            </a:extLst>
          </p:cNvPr>
          <p:cNvSpPr>
            <a:spLocks noGrp="1"/>
          </p:cNvSpPr>
          <p:nvPr>
            <p:ph type="ctrTitle"/>
          </p:nvPr>
        </p:nvSpPr>
        <p:spPr/>
        <p:txBody>
          <a:bodyPr>
            <a:normAutofit fontScale="90000"/>
          </a:bodyPr>
          <a:lstStyle/>
          <a:p>
            <a:r>
              <a:rPr lang="nl-NL" dirty="0"/>
              <a:t>Lezing NKSR</a:t>
            </a:r>
            <a:br>
              <a:rPr lang="nl-NL" dirty="0"/>
            </a:br>
            <a:r>
              <a:rPr lang="nl-NL" dirty="0"/>
              <a:t>Kansen voor persoonsvorming</a:t>
            </a:r>
          </a:p>
        </p:txBody>
      </p:sp>
      <p:sp>
        <p:nvSpPr>
          <p:cNvPr id="3" name="Ondertitel 2">
            <a:extLst>
              <a:ext uri="{FF2B5EF4-FFF2-40B4-BE49-F238E27FC236}">
                <a16:creationId xmlns:a16="http://schemas.microsoft.com/office/drawing/2014/main" id="{F4AE0BE9-A0E4-4EC4-BD01-3CD1F5E8A8A9}"/>
              </a:ext>
            </a:extLst>
          </p:cNvPr>
          <p:cNvSpPr>
            <a:spLocks noGrp="1"/>
          </p:cNvSpPr>
          <p:nvPr>
            <p:ph type="subTitle" idx="1"/>
          </p:nvPr>
        </p:nvSpPr>
        <p:spPr/>
        <p:txBody>
          <a:bodyPr>
            <a:normAutofit lnSpcReduction="10000"/>
          </a:bodyPr>
          <a:lstStyle/>
          <a:p>
            <a:r>
              <a:rPr lang="nl-NL" dirty="0"/>
              <a:t>Juliëtte van Deursen-Vreeburg</a:t>
            </a:r>
          </a:p>
          <a:p>
            <a:endParaRPr lang="nl-NL" dirty="0"/>
          </a:p>
          <a:p>
            <a:r>
              <a:rPr lang="nl-NL" dirty="0"/>
              <a:t>20 september 2018</a:t>
            </a:r>
          </a:p>
        </p:txBody>
      </p:sp>
    </p:spTree>
    <p:extLst>
      <p:ext uri="{BB962C8B-B14F-4D97-AF65-F5344CB8AC3E}">
        <p14:creationId xmlns:p14="http://schemas.microsoft.com/office/powerpoint/2010/main" val="45933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9C52B-FA99-423A-99C1-EC9DBEA34C19}"/>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dirty="0"/>
              <a:t>Paus </a:t>
            </a:r>
            <a:r>
              <a:rPr lang="en-US" dirty="0" err="1"/>
              <a:t>Franciscus</a:t>
            </a:r>
            <a:endParaRPr lang="en-US" dirty="0"/>
          </a:p>
        </p:txBody>
      </p:sp>
      <p:sp>
        <p:nvSpPr>
          <p:cNvPr id="3" name="Tijdelijke aanduiding voor inhoud 2">
            <a:extLst>
              <a:ext uri="{FF2B5EF4-FFF2-40B4-BE49-F238E27FC236}">
                <a16:creationId xmlns:a16="http://schemas.microsoft.com/office/drawing/2014/main" id="{0218C75B-2571-4F75-A601-1CD7AF6044A8}"/>
              </a:ext>
            </a:extLst>
          </p:cNvPr>
          <p:cNvSpPr>
            <a:spLocks noGrp="1"/>
          </p:cNvSpPr>
          <p:nvPr>
            <p:ph sz="half" idx="1"/>
          </p:nvPr>
        </p:nvSpPr>
        <p:spPr>
          <a:xfrm>
            <a:off x="648930" y="2438400"/>
            <a:ext cx="6586489" cy="3785419"/>
          </a:xfrm>
        </p:spPr>
        <p:txBody>
          <a:bodyPr vert="horz" lIns="91440" tIns="45720" rIns="91440" bIns="45720" rtlCol="0">
            <a:normAutofit/>
          </a:bodyPr>
          <a:lstStyle/>
          <a:p>
            <a:pPr marL="0"/>
            <a:r>
              <a:rPr lang="en-US" sz="2400"/>
              <a:t>‘</a:t>
            </a:r>
            <a:r>
              <a:rPr lang="en-US" sz="2400" i="1"/>
              <a:t>Dialogue is very important for our own maturity, because in confronting another person, confronting other cultures, and also confronting other religions in the right way, we grow; we develop and mature.</a:t>
            </a:r>
            <a:r>
              <a:rPr lang="en-US" sz="2400"/>
              <a:t>’ </a:t>
            </a:r>
          </a:p>
        </p:txBody>
      </p:sp>
      <p:pic>
        <p:nvPicPr>
          <p:cNvPr id="5122" name="Picture 2" descr="Afbeeldingsresultaat voor paus franciscus">
            <a:extLst>
              <a:ext uri="{FF2B5EF4-FFF2-40B4-BE49-F238E27FC236}">
                <a16:creationId xmlns:a16="http://schemas.microsoft.com/office/drawing/2014/main" id="{06CEB149-6C78-4122-AB2E-CE68084AF4C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5218" b="2"/>
          <a:stretch/>
        </p:blipFill>
        <p:spPr bwMode="auto">
          <a:xfrm>
            <a:off x="7556409" y="640082"/>
            <a:ext cx="3995928"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9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27B0F0E9-154B-475F-A32B-41973A9D232A}"/>
              </a:ext>
            </a:extLst>
          </p:cNvPr>
          <p:cNvSpPr>
            <a:spLocks noGrp="1"/>
          </p:cNvSpPr>
          <p:nvPr>
            <p:ph type="title"/>
          </p:nvPr>
        </p:nvSpPr>
        <p:spPr>
          <a:xfrm>
            <a:off x="985968" y="4473225"/>
            <a:ext cx="8288035" cy="1095059"/>
          </a:xfrm>
        </p:spPr>
        <p:txBody>
          <a:bodyPr vert="horz" lIns="91440" tIns="45720" rIns="91440" bIns="45720" rtlCol="0" anchor="b">
            <a:normAutofit/>
          </a:bodyPr>
          <a:lstStyle/>
          <a:p>
            <a:pPr>
              <a:lnSpc>
                <a:spcPct val="90000"/>
              </a:lnSpc>
            </a:pPr>
            <a:r>
              <a:rPr lang="en-US" sz="1600" dirty="0" err="1"/>
              <a:t>Illustraties</a:t>
            </a:r>
            <a:r>
              <a:rPr lang="en-US" sz="1600" dirty="0"/>
              <a:t> </a:t>
            </a:r>
            <a:r>
              <a:rPr lang="en-US" sz="1600" dirty="0" err="1"/>
              <a:t>Aart</a:t>
            </a:r>
            <a:r>
              <a:rPr lang="en-US" sz="1600" dirty="0"/>
              <a:t>-Jan </a:t>
            </a:r>
            <a:r>
              <a:rPr lang="en-US" sz="1600" dirty="0" err="1"/>
              <a:t>Venema</a:t>
            </a:r>
            <a:br>
              <a:rPr lang="en-US" sz="1600" dirty="0"/>
            </a:br>
            <a:r>
              <a:rPr lang="en-US" sz="1600" dirty="0"/>
              <a:t>De </a:t>
            </a:r>
            <a:r>
              <a:rPr lang="en-US" sz="1600" dirty="0" err="1"/>
              <a:t>Groene</a:t>
            </a:r>
            <a:r>
              <a:rPr lang="en-US" sz="1600" dirty="0"/>
              <a:t> </a:t>
            </a:r>
            <a:r>
              <a:rPr lang="en-US" sz="1600" dirty="0" err="1"/>
              <a:t>Amsterdammer</a:t>
            </a:r>
            <a:r>
              <a:rPr lang="en-US" sz="1600" dirty="0"/>
              <a:t> 30-5-2018</a:t>
            </a:r>
          </a:p>
        </p:txBody>
      </p:sp>
      <p:pic>
        <p:nvPicPr>
          <p:cNvPr id="6" name="Tijdelijke aanduiding voor inhoud 5" descr="Afbeelding met tekst, dame&#10;&#10;Beschrijving is gegenereerd met hoge betrouwbaarheid">
            <a:extLst>
              <a:ext uri="{FF2B5EF4-FFF2-40B4-BE49-F238E27FC236}">
                <a16:creationId xmlns:a16="http://schemas.microsoft.com/office/drawing/2014/main" id="{295E9A7B-56CC-490A-A8A2-71E142C0DDD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0057" y="609600"/>
            <a:ext cx="2868356" cy="3642357"/>
          </a:xfrm>
          <a:prstGeom prst="rect">
            <a:avLst/>
          </a:prstGeom>
        </p:spPr>
      </p:pic>
      <p:pic>
        <p:nvPicPr>
          <p:cNvPr id="8" name="Tijdelijke aanduiding voor inhoud 7">
            <a:extLst>
              <a:ext uri="{FF2B5EF4-FFF2-40B4-BE49-F238E27FC236}">
                <a16:creationId xmlns:a16="http://schemas.microsoft.com/office/drawing/2014/main" id="{F54CF135-DA56-41DD-92AE-6A279436D2B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91102" y="849940"/>
            <a:ext cx="4882899" cy="3161677"/>
          </a:xfrm>
          <a:prstGeom prst="rect">
            <a:avLst/>
          </a:prstGeom>
        </p:spPr>
      </p:pic>
    </p:spTree>
    <p:extLst>
      <p:ext uri="{BB962C8B-B14F-4D97-AF65-F5344CB8AC3E}">
        <p14:creationId xmlns:p14="http://schemas.microsoft.com/office/powerpoint/2010/main" val="46363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D81FAA9-63EC-4CEF-97F3-DD9E1203640E}"/>
              </a:ext>
            </a:extLst>
          </p:cNvPr>
          <p:cNvSpPr>
            <a:spLocks noGrp="1"/>
          </p:cNvSpPr>
          <p:nvPr>
            <p:ph type="title"/>
          </p:nvPr>
        </p:nvSpPr>
        <p:spPr>
          <a:xfrm>
            <a:off x="643467" y="816638"/>
            <a:ext cx="3367359" cy="5224724"/>
          </a:xfrm>
        </p:spPr>
        <p:txBody>
          <a:bodyPr anchor="ctr">
            <a:normAutofit/>
          </a:bodyPr>
          <a:lstStyle/>
          <a:p>
            <a:r>
              <a:rPr lang="nl-NL" dirty="0"/>
              <a:t>Uit de </a:t>
            </a:r>
            <a:r>
              <a:rPr lang="nl-NL" dirty="0" err="1"/>
              <a:t>vakvisie</a:t>
            </a:r>
            <a:r>
              <a:rPr lang="nl-NL" dirty="0"/>
              <a:t> student FHTL</a:t>
            </a:r>
          </a:p>
        </p:txBody>
      </p:sp>
      <p:cxnSp>
        <p:nvCxnSpPr>
          <p:cNvPr id="11" name="Straight Connector 1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jdelijke aanduiding voor inhoud 5">
            <a:extLst>
              <a:ext uri="{FF2B5EF4-FFF2-40B4-BE49-F238E27FC236}">
                <a16:creationId xmlns:a16="http://schemas.microsoft.com/office/drawing/2014/main" id="{3EDE17CF-FAC8-4081-8392-F670C0B5B013}"/>
              </a:ext>
            </a:extLst>
          </p:cNvPr>
          <p:cNvSpPr>
            <a:spLocks noGrp="1"/>
          </p:cNvSpPr>
          <p:nvPr>
            <p:ph idx="1"/>
          </p:nvPr>
        </p:nvSpPr>
        <p:spPr>
          <a:xfrm>
            <a:off x="4654295" y="816638"/>
            <a:ext cx="4619706" cy="5224724"/>
          </a:xfrm>
        </p:spPr>
        <p:txBody>
          <a:bodyPr anchor="ctr">
            <a:normAutofit/>
          </a:bodyPr>
          <a:lstStyle/>
          <a:p>
            <a:pPr marL="0" indent="0">
              <a:buNone/>
            </a:pPr>
            <a:r>
              <a:rPr lang="nl-NL" i="1" dirty="0"/>
              <a:t>“Bij de meeste middelbare schoolvakken is er erg weinig ruimte om stil te staan bij het ontwikkelen van de eigen identiteit. Behalve bij het vak godsdienst/levensbeschouwing. Dit vak heeft vanwege diens aard de unieke kans de leerlingen veel met hun eigen identiteit bezig te laten zijn en hen hierop te laten reflecteren.”</a:t>
            </a:r>
          </a:p>
          <a:p>
            <a:pPr marL="0" indent="0">
              <a:buNone/>
            </a:pPr>
            <a:endParaRPr lang="nl-NL" dirty="0"/>
          </a:p>
        </p:txBody>
      </p:sp>
    </p:spTree>
    <p:extLst>
      <p:ext uri="{BB962C8B-B14F-4D97-AF65-F5344CB8AC3E}">
        <p14:creationId xmlns:p14="http://schemas.microsoft.com/office/powerpoint/2010/main" val="167986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F3305-BB6A-4131-A310-D81396DFD142}"/>
              </a:ext>
            </a:extLst>
          </p:cNvPr>
          <p:cNvSpPr>
            <a:spLocks noGrp="1"/>
          </p:cNvSpPr>
          <p:nvPr>
            <p:ph type="title"/>
          </p:nvPr>
        </p:nvSpPr>
        <p:spPr>
          <a:xfrm>
            <a:off x="643467" y="816638"/>
            <a:ext cx="3367359" cy="5224724"/>
          </a:xfrm>
        </p:spPr>
        <p:txBody>
          <a:bodyPr anchor="ctr">
            <a:normAutofit/>
          </a:bodyPr>
          <a:lstStyle/>
          <a:p>
            <a:r>
              <a:rPr lang="nl-NL" dirty="0"/>
              <a:t>Uit de </a:t>
            </a:r>
            <a:r>
              <a:rPr lang="nl-NL" dirty="0" err="1"/>
              <a:t>vakvisie</a:t>
            </a:r>
            <a:r>
              <a:rPr lang="nl-NL" dirty="0"/>
              <a:t> student FHTL</a:t>
            </a:r>
          </a:p>
        </p:txBody>
      </p:sp>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0BBE08B-1F10-43EB-BB2F-A661D9FAF3AB}"/>
              </a:ext>
            </a:extLst>
          </p:cNvPr>
          <p:cNvSpPr>
            <a:spLocks noGrp="1"/>
          </p:cNvSpPr>
          <p:nvPr>
            <p:ph idx="1"/>
          </p:nvPr>
        </p:nvSpPr>
        <p:spPr>
          <a:xfrm>
            <a:off x="4654295" y="816638"/>
            <a:ext cx="4619706" cy="5224724"/>
          </a:xfrm>
        </p:spPr>
        <p:txBody>
          <a:bodyPr anchor="ctr">
            <a:normAutofit/>
          </a:bodyPr>
          <a:lstStyle/>
          <a:p>
            <a:pPr marL="0" indent="0">
              <a:buNone/>
            </a:pPr>
            <a:r>
              <a:rPr lang="nl-NL" i="1" dirty="0"/>
              <a:t>“Een docent levensbeschouwing moet in staat zijn om een veilige sfeer te creëren. Dit is van belang omdat er vaak emotionele thema’s besproken kunnen worden. Niet alleen moet de klas veilig zijn om een goede werksfeer te bewerkstelligen. Maar er moet ook ruimte zijn voor iedereen om zichzelf te kunnen uiten.”</a:t>
            </a:r>
          </a:p>
          <a:p>
            <a:pPr marL="0" indent="0">
              <a:buNone/>
            </a:pPr>
            <a:endParaRPr lang="nl-NL" dirty="0"/>
          </a:p>
        </p:txBody>
      </p:sp>
    </p:spTree>
    <p:extLst>
      <p:ext uri="{BB962C8B-B14F-4D97-AF65-F5344CB8AC3E}">
        <p14:creationId xmlns:p14="http://schemas.microsoft.com/office/powerpoint/2010/main" val="36015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A5D17-F592-4E1B-B813-083CDE8AD539}"/>
              </a:ext>
            </a:extLst>
          </p:cNvPr>
          <p:cNvSpPr>
            <a:spLocks noGrp="1"/>
          </p:cNvSpPr>
          <p:nvPr>
            <p:ph type="title"/>
          </p:nvPr>
        </p:nvSpPr>
        <p:spPr>
          <a:xfrm>
            <a:off x="643467" y="816638"/>
            <a:ext cx="3367359" cy="5224724"/>
          </a:xfrm>
        </p:spPr>
        <p:txBody>
          <a:bodyPr anchor="ctr">
            <a:normAutofit/>
          </a:bodyPr>
          <a:lstStyle/>
          <a:p>
            <a:r>
              <a:rPr lang="nl-NL" dirty="0"/>
              <a:t>Uit de </a:t>
            </a:r>
            <a:r>
              <a:rPr lang="nl-NL" dirty="0" err="1"/>
              <a:t>vakvisie</a:t>
            </a:r>
            <a:r>
              <a:rPr lang="nl-NL" dirty="0"/>
              <a:t> student FHTL</a:t>
            </a:r>
          </a:p>
        </p:txBody>
      </p:sp>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10CF4F4-5882-4119-909E-D1682B25ABE9}"/>
              </a:ext>
            </a:extLst>
          </p:cNvPr>
          <p:cNvSpPr>
            <a:spLocks noGrp="1"/>
          </p:cNvSpPr>
          <p:nvPr>
            <p:ph idx="1"/>
          </p:nvPr>
        </p:nvSpPr>
        <p:spPr>
          <a:xfrm>
            <a:off x="4654295" y="816638"/>
            <a:ext cx="4619706" cy="5224724"/>
          </a:xfrm>
        </p:spPr>
        <p:txBody>
          <a:bodyPr anchor="ctr">
            <a:normAutofit/>
          </a:bodyPr>
          <a:lstStyle/>
          <a:p>
            <a:pPr marL="0" indent="0">
              <a:buNone/>
            </a:pPr>
            <a:r>
              <a:rPr lang="nl-NL" i="1" dirty="0"/>
              <a:t>“Als docent levensbeschouwing ben je in staat een brug te slaan tussen de leerling en de rest van de wereld. Een wereld vol mensen met verschillende geloven en achtergronden. Je leert de leerling zichzelf in de context van de wereld te plaatsen. Door middel van reflectie en het laten beleven van iets heiligs kom je op een nieuw terrein voor de leerling. En dat is een voorrecht dat een docent levensbeschouwing heeft.”</a:t>
            </a:r>
          </a:p>
          <a:p>
            <a:pPr marL="0" indent="0">
              <a:buNone/>
            </a:pPr>
            <a:endParaRPr lang="nl-NL" dirty="0"/>
          </a:p>
        </p:txBody>
      </p:sp>
    </p:spTree>
    <p:extLst>
      <p:ext uri="{BB962C8B-B14F-4D97-AF65-F5344CB8AC3E}">
        <p14:creationId xmlns:p14="http://schemas.microsoft.com/office/powerpoint/2010/main" val="1697620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D6B2B5-6CD8-4052-BE04-4DDBB5ECB723}"/>
              </a:ext>
            </a:extLst>
          </p:cNvPr>
          <p:cNvSpPr>
            <a:spLocks noGrp="1"/>
          </p:cNvSpPr>
          <p:nvPr>
            <p:ph type="title"/>
          </p:nvPr>
        </p:nvSpPr>
        <p:spPr/>
        <p:txBody>
          <a:bodyPr>
            <a:normAutofit/>
          </a:bodyPr>
          <a:lstStyle/>
          <a:p>
            <a:r>
              <a:rPr lang="nl-NL" sz="4000"/>
              <a:t>Afsluiting</a:t>
            </a:r>
          </a:p>
        </p:txBody>
      </p:sp>
      <p:sp>
        <p:nvSpPr>
          <p:cNvPr id="4" name="Tijdelijke aanduiding voor inhoud 3">
            <a:extLst>
              <a:ext uri="{FF2B5EF4-FFF2-40B4-BE49-F238E27FC236}">
                <a16:creationId xmlns:a16="http://schemas.microsoft.com/office/drawing/2014/main" id="{65850FEF-154D-4B6F-97BC-C357987AF658}"/>
              </a:ext>
            </a:extLst>
          </p:cNvPr>
          <p:cNvSpPr>
            <a:spLocks noGrp="1"/>
          </p:cNvSpPr>
          <p:nvPr>
            <p:ph idx="1"/>
          </p:nvPr>
        </p:nvSpPr>
        <p:spPr/>
        <p:txBody>
          <a:bodyPr/>
          <a:lstStyle/>
          <a:p>
            <a:endParaRPr lang="nl-NL" dirty="0"/>
          </a:p>
        </p:txBody>
      </p:sp>
      <p:pic>
        <p:nvPicPr>
          <p:cNvPr id="8" name="Tijdelijke aanduiding voor inhoud 4">
            <a:extLst>
              <a:ext uri="{FF2B5EF4-FFF2-40B4-BE49-F238E27FC236}">
                <a16:creationId xmlns:a16="http://schemas.microsoft.com/office/drawing/2014/main" id="{6571D0DC-DCEA-4D93-86E0-9A0B1348CAE5}"/>
              </a:ext>
            </a:extLst>
          </p:cNvPr>
          <p:cNvPicPr>
            <a:picLocks noChangeAspect="1"/>
          </p:cNvPicPr>
          <p:nvPr/>
        </p:nvPicPr>
        <p:blipFill rotWithShape="1">
          <a:blip r:embed="rId2">
            <a:extLst>
              <a:ext uri="{28A0092B-C50C-407E-A947-70E740481C1C}">
                <a14:useLocalDpi xmlns:a14="http://schemas.microsoft.com/office/drawing/2010/main" val="0"/>
              </a:ext>
            </a:extLst>
          </a:blip>
          <a:srcRect t="993" r="1" b="29868"/>
          <a:stretch/>
        </p:blipFill>
        <p:spPr>
          <a:xfrm>
            <a:off x="677334" y="1615440"/>
            <a:ext cx="6515946" cy="4925302"/>
          </a:xfrm>
          <a:prstGeom prst="rect">
            <a:avLst/>
          </a:prstGeom>
          <a:effectLst/>
        </p:spPr>
      </p:pic>
    </p:spTree>
    <p:extLst>
      <p:ext uri="{BB962C8B-B14F-4D97-AF65-F5344CB8AC3E}">
        <p14:creationId xmlns:p14="http://schemas.microsoft.com/office/powerpoint/2010/main" val="104671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91D4F0A-AF05-4797-BD0C-91101B0F611B}"/>
              </a:ext>
            </a:extLst>
          </p:cNvPr>
          <p:cNvSpPr>
            <a:spLocks noGrp="1"/>
          </p:cNvSpPr>
          <p:nvPr>
            <p:ph type="title"/>
          </p:nvPr>
        </p:nvSpPr>
        <p:spPr>
          <a:xfrm>
            <a:off x="821516" y="640263"/>
            <a:ext cx="6204984" cy="1344975"/>
          </a:xfrm>
        </p:spPr>
        <p:txBody>
          <a:bodyPr vert="horz" lIns="91440" tIns="45720" rIns="91440" bIns="45720" rtlCol="0" anchor="ctr">
            <a:normAutofit/>
          </a:bodyPr>
          <a:lstStyle/>
          <a:p>
            <a:r>
              <a:rPr lang="en-US" sz="4000" dirty="0"/>
              <a:t>Even </a:t>
            </a:r>
            <a:r>
              <a:rPr lang="en-US" sz="4000" dirty="0" err="1"/>
              <a:t>voorstellen</a:t>
            </a:r>
            <a:endParaRPr lang="en-US" sz="4000" dirty="0"/>
          </a:p>
        </p:txBody>
      </p:sp>
      <p:sp>
        <p:nvSpPr>
          <p:cNvPr id="1036" name="Content Placeholder 1032">
            <a:extLst>
              <a:ext uri="{FF2B5EF4-FFF2-40B4-BE49-F238E27FC236}">
                <a16:creationId xmlns:a16="http://schemas.microsoft.com/office/drawing/2014/main" id="{643F2E6A-F0CE-42E4-AF5C-6F0E6DF35751}"/>
              </a:ext>
            </a:extLst>
          </p:cNvPr>
          <p:cNvSpPr>
            <a:spLocks noGrp="1"/>
          </p:cNvSpPr>
          <p:nvPr>
            <p:ph sz="half" idx="1"/>
          </p:nvPr>
        </p:nvSpPr>
        <p:spPr>
          <a:xfrm>
            <a:off x="821515" y="2121762"/>
            <a:ext cx="6204984" cy="3626917"/>
          </a:xfrm>
        </p:spPr>
        <p:txBody>
          <a:bodyPr vert="horz" lIns="91440" tIns="45720" rIns="91440" bIns="45720" rtlCol="0">
            <a:normAutofit lnSpcReduction="10000"/>
          </a:bodyPr>
          <a:lstStyle/>
          <a:p>
            <a:pPr marL="0" indent="0">
              <a:buNone/>
            </a:pPr>
            <a:r>
              <a:rPr lang="en-US" sz="2400" dirty="0" err="1"/>
              <a:t>Lerarenopleider</a:t>
            </a:r>
            <a:r>
              <a:rPr lang="en-US" sz="2400" dirty="0"/>
              <a:t> </a:t>
            </a:r>
            <a:r>
              <a:rPr lang="en-US" sz="2400" dirty="0" err="1"/>
              <a:t>Godsdienst-Levensbeschouwing</a:t>
            </a:r>
            <a:endParaRPr lang="en-US" sz="2400" dirty="0"/>
          </a:p>
          <a:p>
            <a:pPr marL="0" indent="0">
              <a:buNone/>
            </a:pPr>
            <a:endParaRPr lang="en-US" sz="2400" dirty="0"/>
          </a:p>
          <a:p>
            <a:pPr marL="0" indent="0">
              <a:buNone/>
            </a:pPr>
            <a:r>
              <a:rPr lang="en-US" sz="2400" dirty="0" err="1"/>
              <a:t>Interreligieus</a:t>
            </a:r>
            <a:r>
              <a:rPr lang="en-US" sz="2400" dirty="0"/>
              <a:t> </a:t>
            </a:r>
            <a:r>
              <a:rPr lang="en-US" sz="2400" dirty="0" err="1"/>
              <a:t>leren</a:t>
            </a:r>
            <a:endParaRPr lang="en-US" sz="2400" dirty="0"/>
          </a:p>
          <a:p>
            <a:pPr marL="0" indent="0">
              <a:buNone/>
            </a:pPr>
            <a:r>
              <a:rPr lang="en-US" sz="2400" dirty="0" err="1"/>
              <a:t>Interreligieuze</a:t>
            </a:r>
            <a:r>
              <a:rPr lang="en-US" sz="2400" dirty="0"/>
              <a:t> </a:t>
            </a:r>
            <a:r>
              <a:rPr lang="en-US" sz="2400" dirty="0" err="1"/>
              <a:t>dialoog</a:t>
            </a:r>
            <a:endParaRPr lang="en-US" sz="2400" dirty="0"/>
          </a:p>
          <a:p>
            <a:pPr marL="0" indent="0">
              <a:buNone/>
            </a:pPr>
            <a:r>
              <a:rPr lang="en-US" sz="2400" dirty="0" err="1"/>
              <a:t>Katholieke</a:t>
            </a:r>
            <a:r>
              <a:rPr lang="en-US" sz="2400" dirty="0"/>
              <a:t> </a:t>
            </a:r>
            <a:r>
              <a:rPr lang="en-US" sz="2400" dirty="0" err="1"/>
              <a:t>schoolidentiteit</a:t>
            </a:r>
            <a:endParaRPr lang="en-US" sz="2400" dirty="0"/>
          </a:p>
          <a:p>
            <a:pPr marL="0" indent="0">
              <a:buNone/>
            </a:pPr>
            <a:r>
              <a:rPr lang="en-US" sz="2400" dirty="0" err="1"/>
              <a:t>Promotie-onderzoek</a:t>
            </a:r>
            <a:r>
              <a:rPr lang="en-US" sz="2400" dirty="0"/>
              <a:t> </a:t>
            </a:r>
            <a:r>
              <a:rPr lang="en-US" sz="2400" dirty="0" err="1"/>
              <a:t>contemplatieve</a:t>
            </a:r>
            <a:r>
              <a:rPr lang="en-US" sz="2400" dirty="0"/>
              <a:t> </a:t>
            </a:r>
            <a:r>
              <a:rPr lang="en-US" sz="2400" dirty="0" err="1"/>
              <a:t>pedagogiek</a:t>
            </a:r>
            <a:r>
              <a:rPr lang="en-US" sz="2400" dirty="0"/>
              <a:t> VO</a:t>
            </a:r>
          </a:p>
          <a:p>
            <a:pPr marL="0" indent="0">
              <a:buNone/>
            </a:pPr>
            <a:endParaRPr lang="en-US" sz="2400" dirty="0"/>
          </a:p>
        </p:txBody>
      </p:sp>
      <p:pic>
        <p:nvPicPr>
          <p:cNvPr id="1028" name="Picture 4" descr="Afbeeldingsresultaat voor tilburg school of catholic theology logo">
            <a:hlinkClick r:id="rId2"/>
            <a:extLst>
              <a:ext uri="{FF2B5EF4-FFF2-40B4-BE49-F238E27FC236}">
                <a16:creationId xmlns:a16="http://schemas.microsoft.com/office/drawing/2014/main" id="{AB3E95B6-745F-4EAB-9A72-0D568A4E5B1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29551" y="646480"/>
            <a:ext cx="4042409" cy="160685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Afbeeldingsresultaat voor FHTL logo">
            <a:hlinkClick r:id="rId4"/>
            <a:extLst>
              <a:ext uri="{FF2B5EF4-FFF2-40B4-BE49-F238E27FC236}">
                <a16:creationId xmlns:a16="http://schemas.microsoft.com/office/drawing/2014/main" id="{EC727E5A-AB82-470D-A36E-9533232159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9551" y="3184374"/>
            <a:ext cx="4042410" cy="267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6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198EAB69-1BBA-4DF4-B68D-C35067FE2064}"/>
              </a:ext>
            </a:extLst>
          </p:cNvPr>
          <p:cNvSpPr>
            <a:spLocks noGrp="1"/>
          </p:cNvSpPr>
          <p:nvPr>
            <p:ph type="title"/>
          </p:nvPr>
        </p:nvSpPr>
        <p:spPr/>
        <p:txBody>
          <a:bodyPr/>
          <a:lstStyle/>
          <a:p>
            <a:r>
              <a:rPr lang="nl-NL" dirty="0"/>
              <a:t>Katholiek, </a:t>
            </a:r>
            <a:r>
              <a:rPr lang="nl-NL" i="1" dirty="0"/>
              <a:t>maar</a:t>
            </a:r>
          </a:p>
        </p:txBody>
      </p:sp>
      <p:sp>
        <p:nvSpPr>
          <p:cNvPr id="11" name="Tijdelijke aanduiding voor inhoud 10">
            <a:extLst>
              <a:ext uri="{FF2B5EF4-FFF2-40B4-BE49-F238E27FC236}">
                <a16:creationId xmlns:a16="http://schemas.microsoft.com/office/drawing/2014/main" id="{2C729CE0-294C-4001-848D-3140DF72199A}"/>
              </a:ext>
            </a:extLst>
          </p:cNvPr>
          <p:cNvSpPr>
            <a:spLocks noGrp="1"/>
          </p:cNvSpPr>
          <p:nvPr>
            <p:ph idx="1"/>
          </p:nvPr>
        </p:nvSpPr>
        <p:spPr/>
        <p:txBody>
          <a:bodyPr/>
          <a:lstStyle/>
          <a:p>
            <a:r>
              <a:rPr lang="nl-NL" dirty="0"/>
              <a:t>We zijn van oudsher een katholieke school, </a:t>
            </a:r>
            <a:r>
              <a:rPr lang="nl-NL" b="1" i="1" dirty="0"/>
              <a:t>maar</a:t>
            </a:r>
            <a:r>
              <a:rPr lang="nl-NL" dirty="0"/>
              <a:t> …</a:t>
            </a:r>
          </a:p>
          <a:p>
            <a:r>
              <a:rPr lang="nl-NL" dirty="0"/>
              <a:t>Formeel zijn we een katholieke school, </a:t>
            </a:r>
            <a:r>
              <a:rPr lang="nl-NL" b="1" i="1" dirty="0"/>
              <a:t>maar </a:t>
            </a:r>
            <a:r>
              <a:rPr lang="nl-NL" dirty="0"/>
              <a:t>we hebben vooral moslimleerlingen.</a:t>
            </a:r>
          </a:p>
          <a:p>
            <a:r>
              <a:rPr lang="nl-NL" dirty="0"/>
              <a:t>We zijn in naam nog katholiek, </a:t>
            </a:r>
            <a:r>
              <a:rPr lang="nl-NL" b="1" i="1" dirty="0"/>
              <a:t>maar</a:t>
            </a:r>
            <a:r>
              <a:rPr lang="nl-NL" dirty="0"/>
              <a:t> we doen er weinig aan.</a:t>
            </a:r>
          </a:p>
          <a:p>
            <a:r>
              <a:rPr lang="nl-NL" dirty="0"/>
              <a:t>Van oorsprong zijn we een school met christelijke wortels, </a:t>
            </a:r>
            <a:r>
              <a:rPr lang="nl-NL" b="1" i="1" dirty="0"/>
              <a:t>maar</a:t>
            </a:r>
            <a:r>
              <a:rPr lang="nl-NL" dirty="0"/>
              <a:t> we zijn inmiddels uitgegroeid tot een school waar plek is voor alle levensbeschouwingen en geloven.</a:t>
            </a:r>
          </a:p>
          <a:p>
            <a:pPr marL="0" indent="0">
              <a:buNone/>
            </a:pPr>
            <a:br>
              <a:rPr lang="nl-NL" dirty="0"/>
            </a:br>
            <a:r>
              <a:rPr lang="nl-NL" dirty="0"/>
              <a:t> </a:t>
            </a:r>
          </a:p>
          <a:p>
            <a:pPr marL="0" indent="0">
              <a:buNone/>
            </a:pPr>
            <a:endParaRPr lang="nl-NL" dirty="0"/>
          </a:p>
        </p:txBody>
      </p:sp>
    </p:spTree>
    <p:extLst>
      <p:ext uri="{BB962C8B-B14F-4D97-AF65-F5344CB8AC3E}">
        <p14:creationId xmlns:p14="http://schemas.microsoft.com/office/powerpoint/2010/main" val="258101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DF8160A-8D43-422F-9996-8395C9658532}"/>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dirty="0"/>
              <a:t>Anselm </a:t>
            </a:r>
            <a:r>
              <a:rPr lang="en-US" dirty="0" err="1"/>
              <a:t>Grün</a:t>
            </a:r>
            <a:endParaRPr lang="en-US" dirty="0"/>
          </a:p>
        </p:txBody>
      </p:sp>
      <p:sp>
        <p:nvSpPr>
          <p:cNvPr id="5" name="Tijdelijke aanduiding voor inhoud 4">
            <a:extLst>
              <a:ext uri="{FF2B5EF4-FFF2-40B4-BE49-F238E27FC236}">
                <a16:creationId xmlns:a16="http://schemas.microsoft.com/office/drawing/2014/main" id="{86D3F603-310F-4BAA-9369-E9D2635277ED}"/>
              </a:ext>
            </a:extLst>
          </p:cNvPr>
          <p:cNvSpPr>
            <a:spLocks noGrp="1"/>
          </p:cNvSpPr>
          <p:nvPr>
            <p:ph sz="half" idx="1"/>
          </p:nvPr>
        </p:nvSpPr>
        <p:spPr>
          <a:xfrm>
            <a:off x="648930" y="2438400"/>
            <a:ext cx="5127029" cy="3785419"/>
          </a:xfrm>
        </p:spPr>
        <p:txBody>
          <a:bodyPr vert="horz" lIns="91440" tIns="45720" rIns="91440" bIns="45720" rtlCol="0">
            <a:normAutofit fontScale="92500"/>
          </a:bodyPr>
          <a:lstStyle/>
          <a:p>
            <a:pPr marL="0" indent="0">
              <a:buNone/>
            </a:pPr>
            <a:r>
              <a:rPr lang="en-US" sz="2200" dirty="0"/>
              <a:t>‘</a:t>
            </a:r>
            <a:r>
              <a:rPr lang="en-US" sz="2200" i="1" dirty="0"/>
              <a:t>De school </a:t>
            </a:r>
            <a:r>
              <a:rPr lang="en-US" sz="2200" i="1" dirty="0" err="1"/>
              <a:t>moet</a:t>
            </a:r>
            <a:r>
              <a:rPr lang="en-US" sz="2200" i="1" dirty="0"/>
              <a:t> </a:t>
            </a:r>
            <a:r>
              <a:rPr lang="en-US" sz="2200" i="1" dirty="0" err="1"/>
              <a:t>zich</a:t>
            </a:r>
            <a:r>
              <a:rPr lang="en-US" sz="2200" i="1" dirty="0"/>
              <a:t> </a:t>
            </a:r>
            <a:r>
              <a:rPr lang="en-US" sz="2200" i="1" dirty="0" err="1"/>
              <a:t>weren</a:t>
            </a:r>
            <a:r>
              <a:rPr lang="en-US" sz="2200" i="1" dirty="0"/>
              <a:t> </a:t>
            </a:r>
            <a:r>
              <a:rPr lang="en-US" sz="2200" i="1" dirty="0" err="1"/>
              <a:t>tegen</a:t>
            </a:r>
            <a:r>
              <a:rPr lang="en-US" sz="2200" i="1" dirty="0"/>
              <a:t> de </a:t>
            </a:r>
            <a:r>
              <a:rPr lang="en-US" sz="2200" i="1" dirty="0" err="1"/>
              <a:t>opslokkende</a:t>
            </a:r>
            <a:r>
              <a:rPr lang="en-US" sz="2200" i="1" dirty="0"/>
              <a:t> </a:t>
            </a:r>
            <a:r>
              <a:rPr lang="en-US" sz="2200" i="1" dirty="0" err="1"/>
              <a:t>tendensen</a:t>
            </a:r>
            <a:r>
              <a:rPr lang="en-US" sz="2200" i="1" dirty="0"/>
              <a:t> van de </a:t>
            </a:r>
            <a:r>
              <a:rPr lang="en-US" sz="2200" i="1" dirty="0" err="1"/>
              <a:t>economie</a:t>
            </a:r>
            <a:r>
              <a:rPr lang="en-US" sz="2200" i="1" dirty="0"/>
              <a:t> </a:t>
            </a:r>
            <a:r>
              <a:rPr lang="en-US" sz="2200" i="1" dirty="0" err="1"/>
              <a:t>en</a:t>
            </a:r>
            <a:r>
              <a:rPr lang="en-US" sz="2200" i="1" dirty="0"/>
              <a:t> de </a:t>
            </a:r>
            <a:r>
              <a:rPr lang="en-US" sz="2200" i="1" dirty="0" err="1"/>
              <a:t>totalitaire</a:t>
            </a:r>
            <a:r>
              <a:rPr lang="en-US" sz="2200" i="1" dirty="0"/>
              <a:t> </a:t>
            </a:r>
            <a:r>
              <a:rPr lang="en-US" sz="2200" i="1" dirty="0" err="1"/>
              <a:t>tendensen</a:t>
            </a:r>
            <a:r>
              <a:rPr lang="en-US" sz="2200" i="1" dirty="0"/>
              <a:t> van de </a:t>
            </a:r>
            <a:r>
              <a:rPr lang="en-US" sz="2200" i="1" dirty="0" err="1"/>
              <a:t>maatschappij</a:t>
            </a:r>
            <a:r>
              <a:rPr lang="en-US" sz="2200" i="1" dirty="0"/>
              <a:t>. Zij is </a:t>
            </a:r>
            <a:r>
              <a:rPr lang="en-US" sz="2200" i="1" dirty="0" err="1"/>
              <a:t>een</a:t>
            </a:r>
            <a:r>
              <a:rPr lang="en-US" sz="2200" i="1" dirty="0"/>
              <a:t> </a:t>
            </a:r>
            <a:r>
              <a:rPr lang="en-US" sz="2200" i="1" dirty="0" err="1"/>
              <a:t>plaats</a:t>
            </a:r>
            <a:r>
              <a:rPr lang="en-US" sz="2200" i="1" dirty="0"/>
              <a:t> </a:t>
            </a:r>
            <a:r>
              <a:rPr lang="en-US" sz="2200" i="1" dirty="0" err="1"/>
              <a:t>waarin</a:t>
            </a:r>
            <a:r>
              <a:rPr lang="en-US" sz="2200" i="1" dirty="0"/>
              <a:t> </a:t>
            </a:r>
            <a:r>
              <a:rPr lang="en-US" sz="2200" i="1" dirty="0" err="1"/>
              <a:t>jonge</a:t>
            </a:r>
            <a:r>
              <a:rPr lang="en-US" sz="2200" i="1" dirty="0"/>
              <a:t> </a:t>
            </a:r>
            <a:r>
              <a:rPr lang="en-US" sz="2200" i="1" dirty="0" err="1"/>
              <a:t>mensen</a:t>
            </a:r>
            <a:r>
              <a:rPr lang="en-US" sz="2200" i="1" dirty="0"/>
              <a:t> </a:t>
            </a:r>
            <a:r>
              <a:rPr lang="en-US" sz="2200" i="1" dirty="0" err="1"/>
              <a:t>hun</a:t>
            </a:r>
            <a:r>
              <a:rPr lang="en-US" sz="2200" i="1" dirty="0"/>
              <a:t> </a:t>
            </a:r>
            <a:r>
              <a:rPr lang="en-US" sz="2200" b="1" i="1" dirty="0" err="1"/>
              <a:t>waarde</a:t>
            </a:r>
            <a:r>
              <a:rPr lang="en-US" sz="2200" b="1" i="1" dirty="0"/>
              <a:t> </a:t>
            </a:r>
            <a:r>
              <a:rPr lang="en-US" sz="2200" b="1" i="1" dirty="0" err="1"/>
              <a:t>als</a:t>
            </a:r>
            <a:r>
              <a:rPr lang="en-US" sz="2200" b="1" i="1" dirty="0"/>
              <a:t> </a:t>
            </a:r>
            <a:r>
              <a:rPr lang="en-US" sz="2200" b="1" i="1" dirty="0" err="1"/>
              <a:t>mens</a:t>
            </a:r>
            <a:r>
              <a:rPr lang="en-US" sz="2200" i="1" dirty="0"/>
              <a:t> </a:t>
            </a:r>
            <a:r>
              <a:rPr lang="en-US" sz="2200" i="1" dirty="0" err="1"/>
              <a:t>ervaren</a:t>
            </a:r>
            <a:r>
              <a:rPr lang="en-US" sz="2200" i="1" dirty="0"/>
              <a:t>, </a:t>
            </a:r>
            <a:r>
              <a:rPr lang="en-US" sz="2200" i="1" dirty="0" err="1"/>
              <a:t>waarin</a:t>
            </a:r>
            <a:r>
              <a:rPr lang="en-US" sz="2200" i="1" dirty="0"/>
              <a:t> </a:t>
            </a:r>
            <a:r>
              <a:rPr lang="en-US" sz="2200" i="1" dirty="0" err="1"/>
              <a:t>mensen</a:t>
            </a:r>
            <a:r>
              <a:rPr lang="en-US" sz="2200" i="1" dirty="0"/>
              <a:t> </a:t>
            </a:r>
            <a:r>
              <a:rPr lang="en-US" sz="2200" i="1" dirty="0" err="1"/>
              <a:t>worden</a:t>
            </a:r>
            <a:r>
              <a:rPr lang="en-US" sz="2200" i="1" dirty="0"/>
              <a:t> </a:t>
            </a:r>
            <a:r>
              <a:rPr lang="en-US" sz="2200" b="1" i="1" dirty="0" err="1"/>
              <a:t>opgeleid</a:t>
            </a:r>
            <a:r>
              <a:rPr lang="en-US" sz="2200" b="1" i="1" dirty="0"/>
              <a:t> </a:t>
            </a:r>
            <a:r>
              <a:rPr lang="en-US" sz="2200" b="1" i="1" dirty="0" err="1"/>
              <a:t>en</a:t>
            </a:r>
            <a:r>
              <a:rPr lang="en-US" sz="2200" b="1" i="1" dirty="0"/>
              <a:t> </a:t>
            </a:r>
            <a:r>
              <a:rPr lang="en-US" sz="2200" b="1" i="1" dirty="0" err="1"/>
              <a:t>gevormd</a:t>
            </a:r>
            <a:r>
              <a:rPr lang="en-US" sz="2200" i="1" dirty="0"/>
              <a:t> in </a:t>
            </a:r>
            <a:r>
              <a:rPr lang="en-US" sz="2200" i="1" dirty="0" err="1"/>
              <a:t>plaats</a:t>
            </a:r>
            <a:r>
              <a:rPr lang="en-US" sz="2200" i="1" dirty="0"/>
              <a:t> van tot </a:t>
            </a:r>
            <a:r>
              <a:rPr lang="en-US" sz="2200" i="1" dirty="0" err="1"/>
              <a:t>kennismachines</a:t>
            </a:r>
            <a:r>
              <a:rPr lang="en-US" sz="2200" i="1" dirty="0"/>
              <a:t> </a:t>
            </a:r>
            <a:r>
              <a:rPr lang="en-US" sz="2200" i="1" dirty="0" err="1"/>
              <a:t>gemaakt</a:t>
            </a:r>
            <a:r>
              <a:rPr lang="en-US" sz="2200" i="1" dirty="0"/>
              <a:t>. De </a:t>
            </a:r>
            <a:r>
              <a:rPr lang="en-US" sz="2200" i="1" dirty="0" err="1"/>
              <a:t>scholen</a:t>
            </a:r>
            <a:r>
              <a:rPr lang="en-US" sz="2200" i="1" dirty="0"/>
              <a:t> </a:t>
            </a:r>
            <a:r>
              <a:rPr lang="en-US" sz="2200" i="1" dirty="0" err="1"/>
              <a:t>hebben</a:t>
            </a:r>
            <a:r>
              <a:rPr lang="en-US" sz="2200" i="1" dirty="0"/>
              <a:t> de </a:t>
            </a:r>
            <a:r>
              <a:rPr lang="en-US" sz="2200" i="1" dirty="0" err="1"/>
              <a:t>opdracht</a:t>
            </a:r>
            <a:r>
              <a:rPr lang="en-US" sz="2200" i="1" dirty="0"/>
              <a:t> het humanum </a:t>
            </a:r>
            <a:r>
              <a:rPr lang="en-US" sz="2200" i="1" dirty="0" err="1"/>
              <a:t>te</a:t>
            </a:r>
            <a:r>
              <a:rPr lang="en-US" sz="2200" i="1" dirty="0"/>
              <a:t> </a:t>
            </a:r>
            <a:r>
              <a:rPr lang="en-US" sz="2200" i="1" dirty="0" err="1"/>
              <a:t>beschermen</a:t>
            </a:r>
            <a:r>
              <a:rPr lang="en-US" sz="2200" i="1" dirty="0"/>
              <a:t> </a:t>
            </a:r>
            <a:r>
              <a:rPr lang="en-US" sz="2200" i="1" dirty="0" err="1"/>
              <a:t>en</a:t>
            </a:r>
            <a:r>
              <a:rPr lang="en-US" sz="2200" i="1" dirty="0"/>
              <a:t> </a:t>
            </a:r>
            <a:r>
              <a:rPr lang="en-US" sz="2200" i="1" dirty="0" err="1"/>
              <a:t>jonge</a:t>
            </a:r>
            <a:r>
              <a:rPr lang="en-US" sz="2200" i="1" dirty="0"/>
              <a:t> </a:t>
            </a:r>
            <a:r>
              <a:rPr lang="en-US" sz="2200" i="1" dirty="0" err="1"/>
              <a:t>mensen</a:t>
            </a:r>
            <a:r>
              <a:rPr lang="en-US" sz="2200" i="1" dirty="0"/>
              <a:t> de </a:t>
            </a:r>
            <a:r>
              <a:rPr lang="en-US" sz="2200" i="1" dirty="0" err="1"/>
              <a:t>ruimte</a:t>
            </a:r>
            <a:r>
              <a:rPr lang="en-US" sz="2200" i="1" dirty="0"/>
              <a:t> </a:t>
            </a:r>
            <a:r>
              <a:rPr lang="en-US" sz="2200" i="1" dirty="0" err="1"/>
              <a:t>te</a:t>
            </a:r>
            <a:r>
              <a:rPr lang="en-US" sz="2200" i="1" dirty="0"/>
              <a:t> </a:t>
            </a:r>
            <a:r>
              <a:rPr lang="en-US" sz="2200" i="1" dirty="0" err="1"/>
              <a:t>geven</a:t>
            </a:r>
            <a:r>
              <a:rPr lang="en-US" sz="2200" i="1" dirty="0"/>
              <a:t> die </a:t>
            </a:r>
            <a:r>
              <a:rPr lang="en-US" sz="2200" i="1" dirty="0" err="1"/>
              <a:t>zij</a:t>
            </a:r>
            <a:r>
              <a:rPr lang="en-US" sz="2200" i="1" dirty="0"/>
              <a:t> </a:t>
            </a:r>
            <a:r>
              <a:rPr lang="en-US" sz="2200" i="1" dirty="0" err="1"/>
              <a:t>nodig</a:t>
            </a:r>
            <a:r>
              <a:rPr lang="en-US" sz="2200" i="1" dirty="0"/>
              <a:t> </a:t>
            </a:r>
            <a:r>
              <a:rPr lang="en-US" sz="2200" i="1" dirty="0" err="1"/>
              <a:t>hebben</a:t>
            </a:r>
            <a:r>
              <a:rPr lang="en-US" sz="2200" i="1" dirty="0"/>
              <a:t> om </a:t>
            </a:r>
            <a:r>
              <a:rPr lang="en-US" sz="2200" b="1" i="1" dirty="0" err="1"/>
              <a:t>hun</a:t>
            </a:r>
            <a:r>
              <a:rPr lang="en-US" sz="2200" b="1" i="1" dirty="0"/>
              <a:t> eigen </a:t>
            </a:r>
            <a:r>
              <a:rPr lang="en-US" sz="2200" b="1" i="1" dirty="0" err="1"/>
              <a:t>levensspoor</a:t>
            </a:r>
            <a:r>
              <a:rPr lang="en-US" sz="2200" b="1" i="1" dirty="0"/>
              <a:t> </a:t>
            </a:r>
            <a:r>
              <a:rPr lang="en-US" sz="2200" b="1" i="1" dirty="0" err="1"/>
              <a:t>te</a:t>
            </a:r>
            <a:r>
              <a:rPr lang="en-US" sz="2200" b="1" i="1" dirty="0"/>
              <a:t> </a:t>
            </a:r>
            <a:r>
              <a:rPr lang="en-US" sz="2200" b="1" i="1" dirty="0" err="1"/>
              <a:t>ontdekken</a:t>
            </a:r>
            <a:r>
              <a:rPr lang="en-US" sz="2200" i="1" dirty="0"/>
              <a:t>.</a:t>
            </a:r>
            <a:r>
              <a:rPr lang="en-US" sz="2200" dirty="0"/>
              <a:t>’</a:t>
            </a:r>
            <a:r>
              <a:rPr lang="en-US" sz="2200" baseline="30000" dirty="0"/>
              <a:t> </a:t>
            </a:r>
            <a:endParaRPr lang="en-US" sz="2200" dirty="0"/>
          </a:p>
          <a:p>
            <a:pPr marL="0"/>
            <a:endParaRPr lang="en-US" sz="2200" dirty="0"/>
          </a:p>
        </p:txBody>
      </p:sp>
      <p:pic>
        <p:nvPicPr>
          <p:cNvPr id="2050" name="Picture 2" descr="Afbeeldingsresultaat voor anselm grun">
            <a:extLst>
              <a:ext uri="{FF2B5EF4-FFF2-40B4-BE49-F238E27FC236}">
                <a16:creationId xmlns:a16="http://schemas.microsoft.com/office/drawing/2014/main" id="{677E09B5-645F-4D43-8F4F-4F7CB66B455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8080" r="2334" b="-2"/>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55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6DF515EA-7372-4145-90B4-8128B73921CA}"/>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solidFill>
                  <a:schemeClr val="accent1"/>
                </a:solidFill>
                <a:latin typeface="+mj-lt"/>
                <a:ea typeface="+mj-ea"/>
                <a:cs typeface="+mj-cs"/>
              </a:rPr>
              <a:t>Gert Biesta</a:t>
            </a:r>
          </a:p>
        </p:txBody>
      </p:sp>
      <p:pic>
        <p:nvPicPr>
          <p:cNvPr id="8" name="Tijdelijke aanduiding voor inhoud 7" descr="Afbeelding met schermafbeelding&#10;&#10;Beschrijving is gegenereerd met hoge betrouwbaarheid">
            <a:extLst>
              <a:ext uri="{FF2B5EF4-FFF2-40B4-BE49-F238E27FC236}">
                <a16:creationId xmlns:a16="http://schemas.microsoft.com/office/drawing/2014/main" id="{0822E4FC-7521-4FB3-82F1-EF75FE7AF4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695" t="-10568" r="4695" b="10568"/>
          <a:stretch/>
        </p:blipFill>
        <p:spPr>
          <a:xfrm>
            <a:off x="2197140" y="934222"/>
            <a:ext cx="5865688" cy="3299450"/>
          </a:xfrm>
          <a:prstGeom prst="rect">
            <a:avLst/>
          </a:prstGeom>
        </p:spPr>
      </p:pic>
    </p:spTree>
    <p:extLst>
      <p:ext uri="{BB962C8B-B14F-4D97-AF65-F5344CB8AC3E}">
        <p14:creationId xmlns:p14="http://schemas.microsoft.com/office/powerpoint/2010/main" val="166808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571B6F8F-A532-4ADD-8ED3-30B9E06DFB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1745" y="1131994"/>
            <a:ext cx="4590386" cy="4590386"/>
          </a:xfrm>
          <a:prstGeom prst="rect">
            <a:avLst/>
          </a:prstGeom>
        </p:spPr>
      </p:pic>
    </p:spTree>
    <p:extLst>
      <p:ext uri="{BB962C8B-B14F-4D97-AF65-F5344CB8AC3E}">
        <p14:creationId xmlns:p14="http://schemas.microsoft.com/office/powerpoint/2010/main" val="415704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8"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9"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0"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81"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fbeeldingsresultaat voor cultural segregation">
            <a:extLst>
              <a:ext uri="{FF2B5EF4-FFF2-40B4-BE49-F238E27FC236}">
                <a16:creationId xmlns:a16="http://schemas.microsoft.com/office/drawing/2014/main" id="{6DA04FB0-E2F9-4E86-A421-F3383A9872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5505" y="1131994"/>
            <a:ext cx="5965171"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2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353E832-4968-4F2D-BA25-07DA4873DC03}"/>
              </a:ext>
            </a:extLst>
          </p:cNvPr>
          <p:cNvSpPr>
            <a:spLocks noGrp="1"/>
          </p:cNvSpPr>
          <p:nvPr>
            <p:ph type="title"/>
          </p:nvPr>
        </p:nvSpPr>
        <p:spPr>
          <a:xfrm>
            <a:off x="643467" y="816638"/>
            <a:ext cx="3367359" cy="5224724"/>
          </a:xfrm>
        </p:spPr>
        <p:txBody>
          <a:bodyPr anchor="ctr">
            <a:normAutofit/>
          </a:bodyPr>
          <a:lstStyle/>
          <a:p>
            <a:r>
              <a:rPr lang="nl-NL" dirty="0"/>
              <a:t>Erik </a:t>
            </a:r>
            <a:r>
              <a:rPr lang="nl-NL" dirty="0" err="1"/>
              <a:t>Borgman</a:t>
            </a:r>
            <a:endParaRPr lang="nl-NL" dirty="0"/>
          </a:p>
        </p:txBody>
      </p:sp>
      <p:cxnSp>
        <p:nvCxnSpPr>
          <p:cNvPr id="12" name="Straight Connector 1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jdelijke aanduiding voor inhoud 4">
            <a:extLst>
              <a:ext uri="{FF2B5EF4-FFF2-40B4-BE49-F238E27FC236}">
                <a16:creationId xmlns:a16="http://schemas.microsoft.com/office/drawing/2014/main" id="{D5DB7981-1420-40F1-88C3-1AD1E8EE6FD1}"/>
              </a:ext>
            </a:extLst>
          </p:cNvPr>
          <p:cNvSpPr>
            <a:spLocks noGrp="1"/>
          </p:cNvSpPr>
          <p:nvPr>
            <p:ph idx="1"/>
          </p:nvPr>
        </p:nvSpPr>
        <p:spPr>
          <a:xfrm>
            <a:off x="4654295" y="816638"/>
            <a:ext cx="4619706" cy="5224724"/>
          </a:xfrm>
        </p:spPr>
        <p:txBody>
          <a:bodyPr anchor="ctr">
            <a:normAutofit/>
          </a:bodyPr>
          <a:lstStyle/>
          <a:p>
            <a:pPr marL="0" indent="0">
              <a:buNone/>
            </a:pPr>
            <a:r>
              <a:rPr lang="nl-NL" sz="2400" i="1" dirty="0"/>
              <a:t>‘Hoe kan de school bevorderen dat leerlingen in contact komen met hun verlangen naar leven in volheid? Hoe kan de school een heilige plaats worden, waar ruimte wordt gemaakt voor de Geest?’</a:t>
            </a:r>
          </a:p>
        </p:txBody>
      </p:sp>
    </p:spTree>
    <p:extLst>
      <p:ext uri="{BB962C8B-B14F-4D97-AF65-F5344CB8AC3E}">
        <p14:creationId xmlns:p14="http://schemas.microsoft.com/office/powerpoint/2010/main" val="270244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B2DB8-7B50-462A-87F0-993E548F5F33}"/>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dirty="0"/>
              <a:t>Thomas Merton</a:t>
            </a:r>
          </a:p>
        </p:txBody>
      </p:sp>
      <p:sp>
        <p:nvSpPr>
          <p:cNvPr id="3" name="Tijdelijke aanduiding voor inhoud 2">
            <a:extLst>
              <a:ext uri="{FF2B5EF4-FFF2-40B4-BE49-F238E27FC236}">
                <a16:creationId xmlns:a16="http://schemas.microsoft.com/office/drawing/2014/main" id="{3214DEC6-8F99-4F09-98EA-B592085E3492}"/>
              </a:ext>
            </a:extLst>
          </p:cNvPr>
          <p:cNvSpPr>
            <a:spLocks noGrp="1"/>
          </p:cNvSpPr>
          <p:nvPr>
            <p:ph sz="half" idx="1"/>
          </p:nvPr>
        </p:nvSpPr>
        <p:spPr>
          <a:xfrm>
            <a:off x="648930" y="2438400"/>
            <a:ext cx="6586489" cy="3785419"/>
          </a:xfrm>
        </p:spPr>
        <p:txBody>
          <a:bodyPr vert="horz" lIns="91440" tIns="45720" rIns="91440" bIns="45720" rtlCol="0">
            <a:normAutofit/>
          </a:bodyPr>
          <a:lstStyle/>
          <a:p>
            <a:pPr marL="0" indent="0">
              <a:buNone/>
            </a:pPr>
            <a:r>
              <a:rPr lang="en-US" sz="2400" i="1" dirty="0"/>
              <a:t>‘Education understood to involve formation and the whole person implies an effort to foster an increased openness, attentiveness, and truthful responsiveness to a deeper reality and a deeper experience of the whole self.’</a:t>
            </a:r>
          </a:p>
          <a:p>
            <a:pPr marL="0"/>
            <a:endParaRPr lang="en-US" sz="2400" dirty="0"/>
          </a:p>
        </p:txBody>
      </p:sp>
      <p:pic>
        <p:nvPicPr>
          <p:cNvPr id="4098" name="Picture 2" descr="Afbeeldingsresultaat voor thomas merton">
            <a:extLst>
              <a:ext uri="{FF2B5EF4-FFF2-40B4-BE49-F238E27FC236}">
                <a16:creationId xmlns:a16="http://schemas.microsoft.com/office/drawing/2014/main" id="{75244525-FC51-4A4F-917B-346C52FD076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973" r="1949" b="1"/>
          <a:stretch/>
        </p:blipFill>
        <p:spPr bwMode="auto">
          <a:xfrm>
            <a:off x="7556409" y="640082"/>
            <a:ext cx="3995928"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72344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TotalTime>
  <Words>495</Words>
  <Application>Microsoft Office PowerPoint</Application>
  <PresentationFormat>Breedbeeld</PresentationFormat>
  <Paragraphs>34</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Trebuchet MS</vt:lpstr>
      <vt:lpstr>Wingdings 3</vt:lpstr>
      <vt:lpstr>Facet</vt:lpstr>
      <vt:lpstr>Lezing NKSR Kansen voor persoonsvorming</vt:lpstr>
      <vt:lpstr>Even voorstellen</vt:lpstr>
      <vt:lpstr>Katholiek, maar</vt:lpstr>
      <vt:lpstr>Anselm Grün</vt:lpstr>
      <vt:lpstr>Gert Biesta</vt:lpstr>
      <vt:lpstr>PowerPoint-presentatie</vt:lpstr>
      <vt:lpstr>PowerPoint-presentatie</vt:lpstr>
      <vt:lpstr>Erik Borgman</vt:lpstr>
      <vt:lpstr>Thomas Merton</vt:lpstr>
      <vt:lpstr>Paus Franciscus</vt:lpstr>
      <vt:lpstr>Illustraties Aart-Jan Venema De Groene Amsterdammer 30-5-2018</vt:lpstr>
      <vt:lpstr>Uit de vakvisie student FHTL</vt:lpstr>
      <vt:lpstr>Uit de vakvisie student FHTL</vt:lpstr>
      <vt:lpstr>Uit de vakvisie student FHTL</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Lezing NKSR Kansen voor persoonsvorming</dc:title>
  <dc:creator>Deursen-Vreeburg,Juliëtte J.M. van</dc:creator>
  <cp:lastModifiedBy>Jens Peter Frankemölle</cp:lastModifiedBy>
  <cp:revision>2</cp:revision>
  <dcterms:created xsi:type="dcterms:W3CDTF">2018-09-19T07:53:42Z</dcterms:created>
  <dcterms:modified xsi:type="dcterms:W3CDTF">2018-09-21T12:30:28Z</dcterms:modified>
</cp:coreProperties>
</file>